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90" y="6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Сыры!$B$54:$B$73</c:f>
              <c:strCache>
                <c:ptCount val="2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  <c:pt idx="9">
                  <c:v>Благоустройство </c:v>
                </c:pt>
                <c:pt idx="10">
                  <c:v>Охрана окружающей среды</c:v>
                </c:pt>
                <c:pt idx="11">
                  <c:v>Профессиональное образование</c:v>
                </c:pt>
                <c:pt idx="12">
                  <c:v>Профилактика дорожно-транспортного травматизма</c:v>
                </c:pt>
                <c:pt idx="13">
                  <c:v>Охрана здоровья граждан от табачного дыма</c:v>
                </c:pt>
                <c:pt idx="14">
                  <c:v>Профилактика межнациональных конфликтов</c:v>
                </c:pt>
                <c:pt idx="15">
                  <c:v> Участие в городских праздничных мероприятий</c:v>
                </c:pt>
                <c:pt idx="16">
                  <c:v>Сохранение местных традиций</c:v>
                </c:pt>
                <c:pt idx="17">
                  <c:v>Организация досуговых мероприятий</c:v>
                </c:pt>
                <c:pt idx="18">
                  <c:v>Физкультурно-оздоровительные мероприятия</c:v>
                </c:pt>
                <c:pt idx="19">
                  <c:v>Средства массовой информации</c:v>
                </c:pt>
              </c:strCache>
            </c:strRef>
          </c:cat>
          <c:val>
            <c:numRef>
              <c:f>Сыры!$C$54:$C$73</c:f>
              <c:numCache>
                <c:formatCode>#\ ##0.0</c:formatCode>
                <c:ptCount val="20"/>
                <c:pt idx="0" formatCode="General">
                  <c:v>99.5</c:v>
                </c:pt>
                <c:pt idx="1">
                  <c:v>5.8</c:v>
                </c:pt>
                <c:pt idx="2">
                  <c:v>19</c:v>
                </c:pt>
                <c:pt idx="3">
                  <c:v>36.6</c:v>
                </c:pt>
                <c:pt idx="4">
                  <c:v>50.4</c:v>
                </c:pt>
                <c:pt idx="5">
                  <c:v>60.7</c:v>
                </c:pt>
                <c:pt idx="6">
                  <c:v>67</c:v>
                </c:pt>
                <c:pt idx="7">
                  <c:v>311.39999999999998</c:v>
                </c:pt>
                <c:pt idx="8">
                  <c:v>5.8</c:v>
                </c:pt>
                <c:pt idx="9">
                  <c:v>16988.599999999999</c:v>
                </c:pt>
                <c:pt idx="10">
                  <c:v>41.2</c:v>
                </c:pt>
                <c:pt idx="11">
                  <c:v>65.7</c:v>
                </c:pt>
                <c:pt idx="12">
                  <c:v>11.2</c:v>
                </c:pt>
                <c:pt idx="13">
                  <c:v>0</c:v>
                </c:pt>
                <c:pt idx="14">
                  <c:v>15.4</c:v>
                </c:pt>
                <c:pt idx="15">
                  <c:v>7247.4</c:v>
                </c:pt>
                <c:pt idx="16">
                  <c:v>1441.2</c:v>
                </c:pt>
                <c:pt idx="17">
                  <c:v>927.9</c:v>
                </c:pt>
                <c:pt idx="18">
                  <c:v>599.20000000000005</c:v>
                </c:pt>
                <c:pt idx="19">
                  <c:v>1650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Сыры!$B$55:$B$63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Сыры!$C$55:$C$63</c:f>
              <c:numCache>
                <c:formatCode>#\ ##0.0</c:formatCode>
                <c:ptCount val="9"/>
                <c:pt idx="0" formatCode="General">
                  <c:v>99.5</c:v>
                </c:pt>
                <c:pt idx="1">
                  <c:v>5.8</c:v>
                </c:pt>
                <c:pt idx="2">
                  <c:v>19</c:v>
                </c:pt>
                <c:pt idx="3">
                  <c:v>36.6</c:v>
                </c:pt>
                <c:pt idx="4">
                  <c:v>50.4</c:v>
                </c:pt>
                <c:pt idx="5">
                  <c:v>60.7</c:v>
                </c:pt>
                <c:pt idx="6">
                  <c:v>67</c:v>
                </c:pt>
                <c:pt idx="7">
                  <c:v>311.39999999999998</c:v>
                </c:pt>
                <c:pt idx="8">
                  <c:v>5.8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Сыры!$B$55:$B$63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Сыры!$D$55:$D$63</c:f>
              <c:numCache>
                <c:formatCode>#\ ##0.0</c:formatCode>
                <c:ptCount val="9"/>
                <c:pt idx="0" formatCode="0.0">
                  <c:v>73.7</c:v>
                </c:pt>
                <c:pt idx="1">
                  <c:v>5.8</c:v>
                </c:pt>
                <c:pt idx="2">
                  <c:v>19</c:v>
                </c:pt>
                <c:pt idx="3">
                  <c:v>16.600000000000001</c:v>
                </c:pt>
                <c:pt idx="4">
                  <c:v>30.3</c:v>
                </c:pt>
                <c:pt idx="5">
                  <c:v>57.8</c:v>
                </c:pt>
                <c:pt idx="6">
                  <c:v>0</c:v>
                </c:pt>
                <c:pt idx="7">
                  <c:v>4</c:v>
                </c:pt>
                <c:pt idx="8">
                  <c:v>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815672"/>
        <c:axId val="292047416"/>
      </c:barChart>
      <c:catAx>
        <c:axId val="210815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047416"/>
        <c:crosses val="autoZero"/>
        <c:auto val="1"/>
        <c:lblAlgn val="ctr"/>
        <c:lblOffset val="100"/>
        <c:noMultiLvlLbl val="0"/>
      </c:catAx>
      <c:valAx>
        <c:axId val="292047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81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Сыры!$B$64:$B$74</c15:sqref>
                  </c15:fullRef>
                </c:ext>
              </c:extLst>
              <c:f>(Сыры!$B$64:$B$67,Сыры!$B$69:$B$74)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Сыры!$C$64:$C$74</c15:sqref>
                  </c15:fullRef>
                </c:ext>
              </c:extLst>
              <c:f>(Сыры!$C$64:$C$67,Сыры!$C$69:$C$74)</c:f>
              <c:numCache>
                <c:formatCode>#\ ##0.0</c:formatCode>
                <c:ptCount val="10"/>
                <c:pt idx="0">
                  <c:v>16988.599999999999</c:v>
                </c:pt>
                <c:pt idx="1">
                  <c:v>41.2</c:v>
                </c:pt>
                <c:pt idx="2">
                  <c:v>65.7</c:v>
                </c:pt>
                <c:pt idx="3">
                  <c:v>11.2</c:v>
                </c:pt>
                <c:pt idx="4">
                  <c:v>15.4</c:v>
                </c:pt>
                <c:pt idx="5">
                  <c:v>7247.4</c:v>
                </c:pt>
                <c:pt idx="6">
                  <c:v>1441.2</c:v>
                </c:pt>
                <c:pt idx="7">
                  <c:v>927.9</c:v>
                </c:pt>
                <c:pt idx="8">
                  <c:v>599.20000000000005</c:v>
                </c:pt>
                <c:pt idx="9">
                  <c:v>1650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Сыры!$B$64:$B$74</c15:sqref>
                  </c15:fullRef>
                </c:ext>
              </c:extLst>
              <c:f>(Сыры!$B$64:$B$67,Сыры!$B$69:$B$74)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Сыры!$D$64:$D$74</c15:sqref>
                  </c15:fullRef>
                </c:ext>
              </c:extLst>
              <c:f>(Сыры!$D$64:$D$67,Сыры!$D$69:$D$74)</c:f>
              <c:numCache>
                <c:formatCode>#\ ##0.0</c:formatCode>
                <c:ptCount val="10"/>
                <c:pt idx="0">
                  <c:v>1111.8</c:v>
                </c:pt>
                <c:pt idx="1">
                  <c:v>11.2</c:v>
                </c:pt>
                <c:pt idx="2">
                  <c:v>12.3</c:v>
                </c:pt>
                <c:pt idx="3">
                  <c:v>11.2</c:v>
                </c:pt>
                <c:pt idx="4">
                  <c:v>15.4</c:v>
                </c:pt>
                <c:pt idx="5">
                  <c:v>1310.8</c:v>
                </c:pt>
                <c:pt idx="6">
                  <c:v>720.7</c:v>
                </c:pt>
                <c:pt idx="7">
                  <c:v>52.5</c:v>
                </c:pt>
                <c:pt idx="8">
                  <c:v>0</c:v>
                </c:pt>
                <c:pt idx="9">
                  <c:v>791.4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90335752"/>
        <c:axId val="490335360"/>
      </c:barChart>
      <c:catAx>
        <c:axId val="490335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335360"/>
        <c:crosses val="autoZero"/>
        <c:auto val="1"/>
        <c:lblAlgn val="ctr"/>
        <c:lblOffset val="100"/>
        <c:noMultiLvlLbl val="0"/>
      </c:catAx>
      <c:valAx>
        <c:axId val="49033536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490335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Сыры!$B$5:$B$11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Субвенции</c:v>
                </c:pt>
              </c:strCache>
            </c:strRef>
          </c:cat>
          <c:val>
            <c:numRef>
              <c:f>Сыры!$C$5:$C$11</c:f>
              <c:numCache>
                <c:formatCode>#\ ##0.0</c:formatCode>
                <c:ptCount val="6"/>
                <c:pt idx="0">
                  <c:v>29898</c:v>
                </c:pt>
                <c:pt idx="1">
                  <c:v>69.599999999999994</c:v>
                </c:pt>
                <c:pt idx="2">
                  <c:v>1069.5</c:v>
                </c:pt>
                <c:pt idx="3">
                  <c:v>1</c:v>
                </c:pt>
                <c:pt idx="4">
                  <c:v>20585.2</c:v>
                </c:pt>
                <c:pt idx="5">
                  <c:v>14493.3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Сыры!$B$4:$B$11</c15:sqref>
                  </c15:fullRef>
                </c:ext>
              </c:extLst>
              <c:f>(Сыры!$B$5:$B$8,Сыры!$B$10:$B$11)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Субвенции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Сыры!$C$4:$C$11</c15:sqref>
                  </c15:fullRef>
                </c:ext>
              </c:extLst>
              <c:f>(Сыры!$C$5:$C$8,Сыры!$C$10:$C$11)</c:f>
              <c:numCache>
                <c:formatCode>#\ ##0.0</c:formatCode>
                <c:ptCount val="6"/>
                <c:pt idx="0">
                  <c:v>29898</c:v>
                </c:pt>
                <c:pt idx="1">
                  <c:v>69.599999999999994</c:v>
                </c:pt>
                <c:pt idx="2">
                  <c:v>1069.5</c:v>
                </c:pt>
                <c:pt idx="3">
                  <c:v>1</c:v>
                </c:pt>
                <c:pt idx="4">
                  <c:v>20585.2</c:v>
                </c:pt>
                <c:pt idx="5">
                  <c:v>14493.3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Сыры!$B$4:$B$11</c15:sqref>
                  </c15:fullRef>
                </c:ext>
              </c:extLst>
              <c:f>(Сыры!$B$5:$B$8,Сыры!$B$10:$B$11)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Субвенции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Сыры!$D$4:$D$11</c15:sqref>
                  </c15:fullRef>
                </c:ext>
              </c:extLst>
              <c:f>(Сыры!$D$5:$D$8,Сыры!$D$10:$D$11)</c:f>
              <c:numCache>
                <c:formatCode>#\ ##0.0</c:formatCode>
                <c:ptCount val="6"/>
                <c:pt idx="0">
                  <c:v>12096.2</c:v>
                </c:pt>
                <c:pt idx="1">
                  <c:v>15.8</c:v>
                </c:pt>
                <c:pt idx="2">
                  <c:v>749.5</c:v>
                </c:pt>
                <c:pt idx="3">
                  <c:v>0</c:v>
                </c:pt>
                <c:pt idx="4">
                  <c:v>8281.2999999999993</c:v>
                </c:pt>
                <c:pt idx="5">
                  <c:v>7622.6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7641744"/>
        <c:axId val="287642136"/>
      </c:barChart>
      <c:catAx>
        <c:axId val="287641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642136"/>
        <c:crosses val="autoZero"/>
        <c:auto val="1"/>
        <c:lblAlgn val="ctr"/>
        <c:lblOffset val="100"/>
        <c:noMultiLvlLbl val="0"/>
      </c:catAx>
      <c:valAx>
        <c:axId val="287642136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8764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Сыры!$B$21:$B$48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Сыры!$C$21:$C$48</c:f>
              <c:numCache>
                <c:formatCode>#\ ##0.0</c:formatCode>
                <c:ptCount val="10"/>
                <c:pt idx="0">
                  <c:v>18259.5</c:v>
                </c:pt>
                <c:pt idx="1">
                  <c:v>60.7</c:v>
                </c:pt>
                <c:pt idx="2">
                  <c:v>384.2</c:v>
                </c:pt>
                <c:pt idx="3">
                  <c:v>24145.199999999997</c:v>
                </c:pt>
                <c:pt idx="4">
                  <c:v>41.2</c:v>
                </c:pt>
                <c:pt idx="5">
                  <c:v>92.300000000000011</c:v>
                </c:pt>
                <c:pt idx="6">
                  <c:v>9616.5</c:v>
                </c:pt>
                <c:pt idx="7">
                  <c:v>13396.900000000001</c:v>
                </c:pt>
                <c:pt idx="8">
                  <c:v>599.20000000000005</c:v>
                </c:pt>
                <c:pt idx="9">
                  <c:v>1650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Сыры!$B$22:$B$49</c15:sqref>
                  </c15:fullRef>
                </c:ext>
              </c:extLst>
              <c:f>(Сыры!$B$22,Сыры!$B$28,Сыры!$B$30,Сыры!$B$33,Сыры!$B$36,Сыры!$B$38,Сыры!$B$41,Сыры!$B$43,Сыры!$B$46,Сыры!$B$48)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Сыры!$C$22:$C$49</c15:sqref>
                  </c15:fullRef>
                </c:ext>
              </c:extLst>
              <c:f>(Сыры!$C$22,Сыры!$C$28,Сыры!$C$30,Сыры!$C$33,Сыры!$C$36,Сыры!$C$38,Сыры!$C$41,Сыры!$C$43,Сыры!$C$46,Сыры!$C$48)</c:f>
              <c:numCache>
                <c:formatCode>#\ ##0.0</c:formatCode>
                <c:ptCount val="10"/>
                <c:pt idx="0">
                  <c:v>18259.5</c:v>
                </c:pt>
                <c:pt idx="1">
                  <c:v>60.7</c:v>
                </c:pt>
                <c:pt idx="2">
                  <c:v>384.2</c:v>
                </c:pt>
                <c:pt idx="3">
                  <c:v>24145.199999999997</c:v>
                </c:pt>
                <c:pt idx="4">
                  <c:v>41.2</c:v>
                </c:pt>
                <c:pt idx="5">
                  <c:v>92.300000000000011</c:v>
                </c:pt>
                <c:pt idx="6">
                  <c:v>9616.5</c:v>
                </c:pt>
                <c:pt idx="7">
                  <c:v>13396.900000000001</c:v>
                </c:pt>
                <c:pt idx="8">
                  <c:v>599.20000000000005</c:v>
                </c:pt>
                <c:pt idx="9">
                  <c:v>1650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Сыры!$B$22:$B$49</c15:sqref>
                  </c15:fullRef>
                </c:ext>
              </c:extLst>
              <c:f>(Сыры!$B$22,Сыры!$B$28,Сыры!$B$30,Сыры!$B$33,Сыры!$B$36,Сыры!$B$38,Сыры!$B$41,Сыры!$B$43,Сыры!$B$46,Сыры!$B$48)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Сыры!$D$22:$D$49</c15:sqref>
                  </c15:fullRef>
                </c:ext>
              </c:extLst>
              <c:f>(Сыры!$D$22,Сыры!$D$28,Сыры!$D$30,Сыры!$D$33,Сыры!$D$36,Сыры!$D$38,Сыры!$D$41,Сыры!$D$43,Сыры!$D$46,Сыры!$D$48)</c:f>
              <c:numCache>
                <c:formatCode>#\ ##0.0</c:formatCode>
                <c:ptCount val="10"/>
                <c:pt idx="0">
                  <c:v>9015.2999999999993</c:v>
                </c:pt>
                <c:pt idx="1">
                  <c:v>57.8</c:v>
                </c:pt>
                <c:pt idx="2">
                  <c:v>9.8000000000000007</c:v>
                </c:pt>
                <c:pt idx="3">
                  <c:v>4611</c:v>
                </c:pt>
                <c:pt idx="4">
                  <c:v>11.2</c:v>
                </c:pt>
                <c:pt idx="5">
                  <c:v>38.900000000000006</c:v>
                </c:pt>
                <c:pt idx="6">
                  <c:v>2084</c:v>
                </c:pt>
                <c:pt idx="7">
                  <c:v>5406.3</c:v>
                </c:pt>
                <c:pt idx="8">
                  <c:v>0</c:v>
                </c:pt>
                <c:pt idx="9">
                  <c:v>791.3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9652072"/>
        <c:axId val="289651680"/>
      </c:barChart>
      <c:catAx>
        <c:axId val="289652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651680"/>
        <c:crosses val="autoZero"/>
        <c:auto val="1"/>
        <c:lblAlgn val="ctr"/>
        <c:lblOffset val="100"/>
        <c:noMultiLvlLbl val="0"/>
      </c:catAx>
      <c:valAx>
        <c:axId val="28965168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8965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chart" Target="../charts/chart8.xml"/><Relationship Id="rId7" Type="http://schemas.openxmlformats.org/officeDocument/2006/relationships/slide" Target="slide13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image" Target="../media/image1.jpeg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slide" Target="slide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1.jpeg"/><Relationship Id="rId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Полугодие </a:t>
            </a:r>
            <a:r>
              <a:rPr lang="ru-RU" dirty="0" smtClean="0"/>
              <a:t>2021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2021 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568818"/>
              </p:ext>
            </p:extLst>
          </p:nvPr>
        </p:nvGraphicFramePr>
        <p:xfrm>
          <a:off x="2763632" y="2988517"/>
          <a:ext cx="8140001" cy="353519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4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31 038,1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12 861,5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41,44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29 898,0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12 096,2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40,46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22,70</a:t>
                      </a: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Штрафы, санкции, возмещение ущерба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70,08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117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35 078,5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15 903,9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45,34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Дотации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20 585,2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8 281,3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40,23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Субвенции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14 493,3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7 622,6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52,59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28 765,4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(тыс./руб.)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711014"/>
              </p:ext>
            </p:extLst>
          </p:nvPr>
        </p:nvGraphicFramePr>
        <p:xfrm>
          <a:off x="2833351" y="2897746"/>
          <a:ext cx="8714804" cy="3515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247053"/>
              </p:ext>
            </p:extLst>
          </p:nvPr>
        </p:nvGraphicFramePr>
        <p:xfrm>
          <a:off x="5115103" y="2994813"/>
          <a:ext cx="5476875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20621"/>
              </p:ext>
            </p:extLst>
          </p:nvPr>
        </p:nvGraphicFramePr>
        <p:xfrm>
          <a:off x="5115103" y="2839599"/>
          <a:ext cx="547687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2021 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28187" y="3081848"/>
            <a:ext cx="2144802" cy="467226"/>
          </a:xfrm>
          <a:prstGeom prst="wedgeRectCallout">
            <a:avLst>
              <a:gd name="adj1" fmla="val 79492"/>
              <a:gd name="adj2" fmla="val 328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959793" y="2563198"/>
            <a:ext cx="1948544" cy="438001"/>
          </a:xfrm>
          <a:prstGeom prst="wedgeRectCallout">
            <a:avLst>
              <a:gd name="adj1" fmla="val -23391"/>
              <a:gd name="adj2" fmla="val 14543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0,56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455079" y="4478899"/>
            <a:ext cx="1600647" cy="501019"/>
          </a:xfrm>
          <a:prstGeom prst="wedgeRectCallout">
            <a:avLst>
              <a:gd name="adj1" fmla="val -56153"/>
              <a:gd name="adj2" fmla="val -1126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2550"/>
              <a:gd name="adj2" fmla="val -6923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19,63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78129"/>
              <a:gd name="adj2" fmla="val -764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0,88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1200"/>
              <a:gd name="adj2" fmla="val 5209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2,42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6976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26,76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079" y="3439869"/>
            <a:ext cx="1600432" cy="531018"/>
          </a:xfrm>
          <a:prstGeom prst="wedgeRectCallout">
            <a:avLst>
              <a:gd name="adj1" fmla="val -64273"/>
              <a:gd name="adj2" fmla="val 7769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38191"/>
              <a:gd name="adj2" fmla="val -10311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14,09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285755" y="2563198"/>
            <a:ext cx="1840025" cy="630728"/>
          </a:xfrm>
          <a:prstGeom prst="wedgeRectCallout">
            <a:avLst>
              <a:gd name="adj1" fmla="val -69149"/>
              <a:gd name="adj2" fmla="val 6701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35,38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2021 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73946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18 259,5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9 015,3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49,37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24 145,2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4 611,0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9 616,5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2 084,0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21,67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13 396,9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5 406,3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40,35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47,96</a:t>
                      </a: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68 245,7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22 025,6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финансового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530113"/>
              </p:ext>
            </p:extLst>
          </p:nvPr>
        </p:nvGraphicFramePr>
        <p:xfrm>
          <a:off x="2723414" y="1779534"/>
          <a:ext cx="8824741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2-й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квартал 2021 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2021 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2021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02591"/>
              </p:ext>
            </p:extLst>
          </p:nvPr>
        </p:nvGraphicFramePr>
        <p:xfrm>
          <a:off x="4628106" y="2832387"/>
          <a:ext cx="5476875" cy="33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961189"/>
              </p:ext>
            </p:extLst>
          </p:nvPr>
        </p:nvGraphicFramePr>
        <p:xfrm>
          <a:off x="4676926" y="2785323"/>
          <a:ext cx="5476875" cy="34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2021 года </a:t>
            </a:r>
          </a:p>
        </p:txBody>
      </p:sp>
      <p:pic>
        <p:nvPicPr>
          <p:cNvPr id="1026" name="Рисунок 1" descr="Васильевский_герб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2663"/>
              <a:gd name="adj2" fmla="val 10225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57,31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440184"/>
            <a:ext cx="2144802" cy="503415"/>
          </a:xfrm>
          <a:prstGeom prst="wedgeRectCallout">
            <a:avLst>
              <a:gd name="adj1" fmla="val 88565"/>
              <a:gd name="adj2" fmla="val 872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5,57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4250158" y="6110747"/>
            <a:ext cx="2238154" cy="467226"/>
          </a:xfrm>
          <a:prstGeom prst="wedgeRectCallout">
            <a:avLst>
              <a:gd name="adj1" fmla="val 49025"/>
              <a:gd name="adj2" fmla="val -9312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Физкультурно-оздоровительные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2,02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893831" y="1669164"/>
            <a:ext cx="2242443" cy="2394189"/>
          </a:xfrm>
          <a:prstGeom prst="wedgeRectCallout">
            <a:avLst>
              <a:gd name="adj1" fmla="val -57919"/>
              <a:gd name="adj2" fmla="val 3748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Защита прав потребителей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Обучение действиям при ГО и ЧС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0,20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1,05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Развитие малого бизнеса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662746" y="6115751"/>
            <a:ext cx="2144802" cy="467226"/>
          </a:xfrm>
          <a:prstGeom prst="wedgeRectCallout">
            <a:avLst>
              <a:gd name="adj1" fmla="val -39189"/>
              <a:gd name="adj2" fmla="val -8442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3,13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8959917" y="6115751"/>
            <a:ext cx="2144802" cy="467226"/>
          </a:xfrm>
          <a:prstGeom prst="wedgeRectCallout">
            <a:avLst>
              <a:gd name="adj1" fmla="val -89512"/>
              <a:gd name="adj2" fmla="val -10131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4,86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711181" y="5228399"/>
            <a:ext cx="2242443" cy="467226"/>
          </a:xfrm>
          <a:prstGeom prst="wedgeRectCallout">
            <a:avLst>
              <a:gd name="adj1" fmla="val -43153"/>
              <a:gd name="adj2" fmla="val -1254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24,45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421526"/>
          </a:xfrm>
          <a:prstGeom prst="wedgeRectCallout">
            <a:avLst>
              <a:gd name="adj1" fmla="val 70473"/>
              <a:gd name="adj2" fmla="val 5191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ДТТ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межнациональных конфликтов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2021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184870"/>
              </p:ext>
            </p:extLst>
          </p:nvPr>
        </p:nvGraphicFramePr>
        <p:xfrm>
          <a:off x="2721429" y="2576150"/>
          <a:ext cx="8826726" cy="368041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45,36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60,12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95,22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022008"/>
              </p:ext>
            </p:extLst>
          </p:nvPr>
        </p:nvGraphicFramePr>
        <p:xfrm>
          <a:off x="2721429" y="2461709"/>
          <a:ext cx="8826726" cy="392594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1,28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16 988,6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1 111,8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27,18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18,72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дорожно-транспортного травматизма на территории муниципального образования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152694"/>
              </p:ext>
            </p:extLst>
          </p:nvPr>
        </p:nvGraphicFramePr>
        <p:xfrm>
          <a:off x="2721429" y="2416462"/>
          <a:ext cx="8826726" cy="40385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310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18,09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720,7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5,66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791,4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47,96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9629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29 644,0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250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программ в тыс. руб.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999167"/>
              </p:ext>
            </p:extLst>
          </p:nvPr>
        </p:nvGraphicFramePr>
        <p:xfrm>
          <a:off x="2801018" y="2378182"/>
          <a:ext cx="8747135" cy="416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683630"/>
              </p:ext>
            </p:extLst>
          </p:nvPr>
        </p:nvGraphicFramePr>
        <p:xfrm>
          <a:off x="2814736" y="2416462"/>
          <a:ext cx="8733418" cy="39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606189"/>
              </p:ext>
            </p:extLst>
          </p:nvPr>
        </p:nvGraphicFramePr>
        <p:xfrm>
          <a:off x="4786364" y="2687118"/>
          <a:ext cx="545782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2021 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645628" y="5137676"/>
            <a:ext cx="1368975" cy="612648"/>
          </a:xfrm>
          <a:prstGeom prst="wedgeRectCallout">
            <a:avLst>
              <a:gd name="adj1" fmla="val 76196"/>
              <a:gd name="adj2" fmla="val -6090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Поступления: Субвенции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21,92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10334342" y="3681196"/>
            <a:ext cx="1611089" cy="612648"/>
          </a:xfrm>
          <a:prstGeom prst="wedgeRectCallout">
            <a:avLst>
              <a:gd name="adj1" fmla="val -77113"/>
              <a:gd name="adj2" fmla="val 217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1,62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0297609" y="2651858"/>
            <a:ext cx="1647822" cy="612648"/>
          </a:xfrm>
          <a:prstGeom prst="wedgeRectCallout">
            <a:avLst>
              <a:gd name="adj1" fmla="val -83211"/>
              <a:gd name="adj2" fmla="val 12921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0,11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643006" y="2687118"/>
            <a:ext cx="1371597" cy="612648"/>
          </a:xfrm>
          <a:prstGeom prst="wedgeRectCallout">
            <a:avLst>
              <a:gd name="adj1" fmla="val 96341"/>
              <a:gd name="adj2" fmla="val 7591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 на доходы физических лиц </a:t>
            </a:r>
            <a:r>
              <a:rPr lang="ru-RU" sz="1000" b="1" dirty="0" smtClean="0">
                <a:solidFill>
                  <a:schemeClr val="tx1"/>
                </a:solidFill>
              </a:rPr>
              <a:t>45,22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10374574" y="4864195"/>
            <a:ext cx="1570857" cy="612648"/>
          </a:xfrm>
          <a:prstGeom prst="wedgeRectCallout">
            <a:avLst>
              <a:gd name="adj1" fmla="val -81108"/>
              <a:gd name="adj2" fmla="val -15055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Прочие неналоговые доходы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0,001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260420" y="5876054"/>
            <a:ext cx="1368975" cy="612648"/>
          </a:xfrm>
          <a:prstGeom prst="wedgeRectCallout">
            <a:avLst>
              <a:gd name="adj1" fmla="val 26100"/>
              <a:gd name="adj2" fmla="val -9075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Поступления: Дотации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31,13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P spid="7" grpId="0" animBg="1"/>
      <p:bldP spid="10" grpId="0" animBg="1"/>
      <p:bldP spid="11" grpId="0" animBg="1"/>
      <p:bldP spid="12" grpId="0" animBg="1"/>
      <p:bldP spid="17" grpId="0" animBg="1"/>
      <p:bldP spid="24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8470</TotalTime>
  <Words>1169</Words>
  <Application>Microsoft Office PowerPoint</Application>
  <PresentationFormat>Широкоэкранный</PresentationFormat>
  <Paragraphs>398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Полугодие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435</cp:revision>
  <dcterms:created xsi:type="dcterms:W3CDTF">2017-09-11T10:04:56Z</dcterms:created>
  <dcterms:modified xsi:type="dcterms:W3CDTF">2021-07-05T09:31:01Z</dcterms:modified>
</cp:coreProperties>
</file>